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81" r:id="rId22"/>
    <p:sldId id="282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shar Anand" userId="dee251f9de0bea46" providerId="LiveId" clId="{539B8809-B002-C24A-9FFC-8410CB9E658B}"/>
    <pc:docChg chg="addSld">
      <pc:chgData name="Tushar Anand" userId="dee251f9de0bea46" providerId="LiveId" clId="{539B8809-B002-C24A-9FFC-8410CB9E658B}" dt="2018-07-28T10:36:34.246" v="0" actId="680"/>
      <pc:docMkLst>
        <pc:docMk/>
      </pc:docMkLst>
      <pc:sldChg chg="new">
        <pc:chgData name="Tushar Anand" userId="dee251f9de0bea46" providerId="LiveId" clId="{539B8809-B002-C24A-9FFC-8410CB9E658B}" dt="2018-07-28T10:36:34.246" v="0" actId="680"/>
        <pc:sldMkLst>
          <pc:docMk/>
          <pc:sldMk cId="1976621949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59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00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10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08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48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72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65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50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45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9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41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3BBCE-7B5F-48E4-B86C-8FA09248B3B6}" type="datetimeFigureOut">
              <a:rPr lang="en-IN" smtClean="0"/>
              <a:t>28/07/18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C21A9-2A73-4B38-9097-5669B2401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10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2259" y="2994211"/>
            <a:ext cx="9144000" cy="1026739"/>
          </a:xfrm>
        </p:spPr>
        <p:txBody>
          <a:bodyPr>
            <a:noAutofit/>
          </a:bodyPr>
          <a:lstStyle/>
          <a:p>
            <a:r>
              <a:rPr lang="en-IN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453778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859" y="140630"/>
            <a:ext cx="10515600" cy="1325563"/>
          </a:xfrm>
        </p:spPr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Hierarchical Clustering in 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1954"/>
          <a:stretch/>
        </p:blipFill>
        <p:spPr>
          <a:xfrm>
            <a:off x="0" y="1371600"/>
            <a:ext cx="12192000" cy="46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6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859" y="140630"/>
            <a:ext cx="10515600" cy="1325563"/>
          </a:xfrm>
        </p:spPr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Hierarchical Clustering in 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0" b="13103"/>
          <a:stretch/>
        </p:blipFill>
        <p:spPr>
          <a:xfrm>
            <a:off x="0" y="1340069"/>
            <a:ext cx="12192000" cy="46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3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859" y="140630"/>
            <a:ext cx="10515600" cy="1325563"/>
          </a:xfrm>
        </p:spPr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Hierarchical Clustering in 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7357"/>
          <a:stretch/>
        </p:blipFill>
        <p:spPr>
          <a:xfrm>
            <a:off x="0" y="1371600"/>
            <a:ext cx="12192000" cy="49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thda.com/english/sthda-upload/figures/cluster-analysis/011-visualizing-dendrograms-cutree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4" t="9008"/>
          <a:stretch/>
        </p:blipFill>
        <p:spPr bwMode="auto">
          <a:xfrm>
            <a:off x="5145748" y="495420"/>
            <a:ext cx="6589052" cy="45983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1850" y="2857223"/>
            <a:ext cx="10515600" cy="2852737"/>
          </a:xfrm>
        </p:spPr>
        <p:txBody>
          <a:bodyPr/>
          <a:lstStyle/>
          <a:p>
            <a:r>
              <a:rPr lang="en-IN" b="1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Dendograms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0" y="5736948"/>
            <a:ext cx="10515600" cy="636959"/>
          </a:xfrm>
        </p:spPr>
        <p:txBody>
          <a:bodyPr/>
          <a:lstStyle/>
          <a:p>
            <a:r>
              <a:rPr lang="en-IN" dirty="0"/>
              <a:t>The memory of Hierarchical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74626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7" b="8105"/>
          <a:stretch/>
        </p:blipFill>
        <p:spPr>
          <a:xfrm>
            <a:off x="0" y="1577788"/>
            <a:ext cx="12192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3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9" b="8045"/>
          <a:stretch/>
        </p:blipFill>
        <p:spPr>
          <a:xfrm>
            <a:off x="0" y="1560786"/>
            <a:ext cx="12192000" cy="47454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9" b="7586"/>
          <a:stretch/>
        </p:blipFill>
        <p:spPr>
          <a:xfrm>
            <a:off x="0" y="1529255"/>
            <a:ext cx="12192000" cy="48084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9" b="7816"/>
          <a:stretch/>
        </p:blipFill>
        <p:spPr>
          <a:xfrm>
            <a:off x="0" y="1481959"/>
            <a:ext cx="12192000" cy="48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7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9" b="7816"/>
          <a:stretch/>
        </p:blipFill>
        <p:spPr>
          <a:xfrm>
            <a:off x="0" y="1529255"/>
            <a:ext cx="12192000" cy="4792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9" b="8047"/>
          <a:stretch/>
        </p:blipFill>
        <p:spPr>
          <a:xfrm>
            <a:off x="0" y="1545020"/>
            <a:ext cx="12192000" cy="47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0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9" b="8276"/>
          <a:stretch/>
        </p:blipFill>
        <p:spPr>
          <a:xfrm>
            <a:off x="0" y="1513490"/>
            <a:ext cx="12192000" cy="47769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9" b="8046"/>
          <a:stretch/>
        </p:blipFill>
        <p:spPr>
          <a:xfrm>
            <a:off x="0" y="1529254"/>
            <a:ext cx="12192000" cy="47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0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1" b="8107"/>
          <a:stretch/>
        </p:blipFill>
        <p:spPr>
          <a:xfrm>
            <a:off x="0" y="1359243"/>
            <a:ext cx="12192000" cy="4942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1" b="7748"/>
          <a:stretch/>
        </p:blipFill>
        <p:spPr>
          <a:xfrm>
            <a:off x="0" y="1482810"/>
            <a:ext cx="12192000" cy="48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0" b="8108"/>
          <a:stretch/>
        </p:blipFill>
        <p:spPr>
          <a:xfrm>
            <a:off x="0" y="1408670"/>
            <a:ext cx="12192000" cy="4893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0" b="7747"/>
          <a:stretch/>
        </p:blipFill>
        <p:spPr>
          <a:xfrm>
            <a:off x="0" y="1359242"/>
            <a:ext cx="12192000" cy="4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3" b="10065"/>
          <a:stretch/>
        </p:blipFill>
        <p:spPr>
          <a:xfrm>
            <a:off x="0" y="1165412"/>
            <a:ext cx="12192000" cy="50023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6859" y="0"/>
            <a:ext cx="10515600" cy="1325563"/>
          </a:xfrm>
        </p:spPr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What does Hierarchical Clustering do?</a:t>
            </a:r>
          </a:p>
        </p:txBody>
      </p:sp>
    </p:spTree>
    <p:extLst>
      <p:ext uri="{BB962C8B-B14F-4D97-AF65-F5344CB8AC3E}">
        <p14:creationId xmlns:p14="http://schemas.microsoft.com/office/powerpoint/2010/main" val="273787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</a:rPr>
              <a:t>Choosing the right number of clusters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to find the best number of clusters that can completely segregate the dataset</a:t>
            </a:r>
          </a:p>
        </p:txBody>
      </p:sp>
    </p:spTree>
    <p:extLst>
      <p:ext uri="{BB962C8B-B14F-4D97-AF65-F5344CB8AC3E}">
        <p14:creationId xmlns:p14="http://schemas.microsoft.com/office/powerpoint/2010/main" val="44368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13" y="71719"/>
            <a:ext cx="8178574" cy="67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9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62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Knowledge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Can you identify the number of clusters by looking at the dendogram?</a:t>
            </a:r>
          </a:p>
        </p:txBody>
      </p:sp>
    </p:spTree>
    <p:extLst>
      <p:ext uri="{BB962C8B-B14F-4D97-AF65-F5344CB8AC3E}">
        <p14:creationId xmlns:p14="http://schemas.microsoft.com/office/powerpoint/2010/main" val="357136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1264"/>
          <a:stretch/>
        </p:blipFill>
        <p:spPr>
          <a:xfrm>
            <a:off x="0" y="1371600"/>
            <a:ext cx="12192000" cy="471389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1353" y="221690"/>
            <a:ext cx="10515600" cy="1325563"/>
          </a:xfrm>
        </p:spPr>
        <p:txBody>
          <a:bodyPr/>
          <a:lstStyle/>
          <a:p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How many clusters are there?</a:t>
            </a:r>
          </a:p>
        </p:txBody>
      </p:sp>
    </p:spTree>
    <p:extLst>
      <p:ext uri="{BB962C8B-B14F-4D97-AF65-F5344CB8AC3E}">
        <p14:creationId xmlns:p14="http://schemas.microsoft.com/office/powerpoint/2010/main" val="3112629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9" b="11953"/>
          <a:stretch/>
        </p:blipFill>
        <p:spPr>
          <a:xfrm>
            <a:off x="0" y="1497724"/>
            <a:ext cx="12192000" cy="4540469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354106" y="49959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Interpreting the dendogram</a:t>
            </a:r>
          </a:p>
        </p:txBody>
      </p:sp>
    </p:spTree>
    <p:extLst>
      <p:ext uri="{BB962C8B-B14F-4D97-AF65-F5344CB8AC3E}">
        <p14:creationId xmlns:p14="http://schemas.microsoft.com/office/powerpoint/2010/main" val="2289907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9" b="11724"/>
          <a:stretch/>
        </p:blipFill>
        <p:spPr>
          <a:xfrm>
            <a:off x="0" y="1466192"/>
            <a:ext cx="12192000" cy="4587767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416858" y="4906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Looks like we were right!</a:t>
            </a:r>
          </a:p>
        </p:txBody>
      </p:sp>
    </p:spTree>
    <p:extLst>
      <p:ext uri="{BB962C8B-B14F-4D97-AF65-F5344CB8AC3E}">
        <p14:creationId xmlns:p14="http://schemas.microsoft.com/office/powerpoint/2010/main" val="69564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Steps to perform 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1: 	</a:t>
            </a: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</a:rPr>
              <a:t>Make each data point a single-point cluster. This gives us N clusters, where N is 	the number of data points in the entire dataset.</a:t>
            </a:r>
          </a:p>
          <a:p>
            <a:pPr marL="0" indent="0">
              <a:buNone/>
            </a:pP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2:</a:t>
            </a: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</a:rPr>
              <a:t> 	Take the two closest data points and make them one cluster. That results in N-1 	clusters.</a:t>
            </a:r>
          </a:p>
          <a:p>
            <a:pPr marL="0" indent="0">
              <a:buNone/>
            </a:pP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3:</a:t>
            </a: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</a:rPr>
              <a:t>	Take the two closest clusters and make them into one cluster.</a:t>
            </a:r>
          </a:p>
          <a:p>
            <a:pPr marL="0" indent="0">
              <a:buNone/>
            </a:pP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4:</a:t>
            </a: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</a:rPr>
              <a:t>	Repeat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3 </a:t>
            </a: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</a:rPr>
              <a:t>until there is only one cluster.</a:t>
            </a:r>
          </a:p>
          <a:p>
            <a:pPr marL="0" indent="0">
              <a:buNone/>
            </a:pP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Finish:	</a:t>
            </a: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</a:rPr>
              <a:t>Clusters are ready.</a:t>
            </a:r>
          </a:p>
        </p:txBody>
      </p:sp>
    </p:spTree>
    <p:extLst>
      <p:ext uri="{BB962C8B-B14F-4D97-AF65-F5344CB8AC3E}">
        <p14:creationId xmlns:p14="http://schemas.microsoft.com/office/powerpoint/2010/main" val="273829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2" b="18039"/>
          <a:stretch/>
        </p:blipFill>
        <p:spPr>
          <a:xfrm>
            <a:off x="0" y="1766046"/>
            <a:ext cx="12192000" cy="38548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What does inter-cluster distance mean?</a:t>
            </a:r>
          </a:p>
        </p:txBody>
      </p:sp>
    </p:spTree>
    <p:extLst>
      <p:ext uri="{BB962C8B-B14F-4D97-AF65-F5344CB8AC3E}">
        <p14:creationId xmlns:p14="http://schemas.microsoft.com/office/powerpoint/2010/main" val="366460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1850" y="1951785"/>
            <a:ext cx="10515600" cy="2852737"/>
          </a:xfrm>
        </p:spPr>
        <p:txBody>
          <a:bodyPr/>
          <a:lstStyle/>
          <a:p>
            <a:r>
              <a:rPr lang="en-IN" b="1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Illustrative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0" y="4831510"/>
            <a:ext cx="10515600" cy="547313"/>
          </a:xfrm>
        </p:spPr>
        <p:txBody>
          <a:bodyPr/>
          <a:lstStyle/>
          <a:p>
            <a:r>
              <a:rPr lang="en-IN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57424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9" b="13563"/>
          <a:stretch/>
        </p:blipFill>
        <p:spPr>
          <a:xfrm>
            <a:off x="0" y="1466193"/>
            <a:ext cx="12192000" cy="446164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859" y="140630"/>
            <a:ext cx="10515600" cy="1325563"/>
          </a:xfrm>
        </p:spPr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Hierarchical Clustering in action</a:t>
            </a:r>
          </a:p>
        </p:txBody>
      </p:sp>
    </p:spTree>
    <p:extLst>
      <p:ext uri="{BB962C8B-B14F-4D97-AF65-F5344CB8AC3E}">
        <p14:creationId xmlns:p14="http://schemas.microsoft.com/office/powerpoint/2010/main" val="43368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859" y="140630"/>
            <a:ext cx="10515600" cy="1325563"/>
          </a:xfrm>
        </p:spPr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Hierarchical Clustering in 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0" b="11724"/>
          <a:stretch/>
        </p:blipFill>
        <p:spPr>
          <a:xfrm>
            <a:off x="0" y="1340068"/>
            <a:ext cx="12192000" cy="47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8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859" y="140630"/>
            <a:ext cx="10515600" cy="1325563"/>
          </a:xfrm>
        </p:spPr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Hierarchical Clustering in 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2413"/>
          <a:stretch/>
        </p:blipFill>
        <p:spPr>
          <a:xfrm>
            <a:off x="0" y="1371600"/>
            <a:ext cx="12192000" cy="46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6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859" y="140630"/>
            <a:ext cx="10515600" cy="1325563"/>
          </a:xfrm>
        </p:spPr>
        <p:txBody>
          <a:bodyPr/>
          <a:lstStyle/>
          <a:p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Hierarchical Clustering in 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0" b="11264"/>
          <a:stretch/>
        </p:blipFill>
        <p:spPr>
          <a:xfrm>
            <a:off x="0" y="1355834"/>
            <a:ext cx="12192000" cy="47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111</Words>
  <Application>Microsoft Office PowerPoint</Application>
  <PresentationFormat>Widescreen</PresentationFormat>
  <Paragraphs>31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Hierarchical Clustering</vt:lpstr>
      <vt:lpstr>What does Hierarchical Clustering do?</vt:lpstr>
      <vt:lpstr>Steps to perform Hierarchical Clustering</vt:lpstr>
      <vt:lpstr>What does inter-cluster distance mean?</vt:lpstr>
      <vt:lpstr>Illustrative Example</vt:lpstr>
      <vt:lpstr>Hierarchical Clustering in action</vt:lpstr>
      <vt:lpstr>Hierarchical Clustering in action</vt:lpstr>
      <vt:lpstr>Hierarchical Clustering in action</vt:lpstr>
      <vt:lpstr>Hierarchical Clustering in action</vt:lpstr>
      <vt:lpstr>Hierarchical Clustering in action</vt:lpstr>
      <vt:lpstr>Hierarchical Clustering in action</vt:lpstr>
      <vt:lpstr>Hierarchical Clustering in action</vt:lpstr>
      <vt:lpstr>Dendograms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Choosing the right number of clusters</vt:lpstr>
      <vt:lpstr>PowerPoint Presentation</vt:lpstr>
      <vt:lpstr>PowerPoint Presentation</vt:lpstr>
      <vt:lpstr>Knowledge Test</vt:lpstr>
      <vt:lpstr>How many clusters are there?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Clustering</dc:title>
  <dc:creator>Tushar Anand</dc:creator>
  <cp:lastModifiedBy>Tushar Anand</cp:lastModifiedBy>
  <cp:revision>14</cp:revision>
  <dcterms:created xsi:type="dcterms:W3CDTF">2018-07-28T00:25:39Z</dcterms:created>
  <dcterms:modified xsi:type="dcterms:W3CDTF">2018-07-28T10:36:44Z</dcterms:modified>
</cp:coreProperties>
</file>